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122"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4392060-43D5-44C2-85C8-CE69038BDC75}" type="datetimeFigureOut">
              <a:rPr lang="en-US" smtClean="0"/>
              <a:pPr/>
              <a:t>8/16/2013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723F718-A187-4F61-AA22-8F4DB89EAD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392060-43D5-44C2-85C8-CE69038BDC75}" type="datetimeFigureOut">
              <a:rPr lang="en-US" smtClean="0"/>
              <a:pPr/>
              <a:t>8/16/2013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723F718-A187-4F61-AA22-8F4DB89EAD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392060-43D5-44C2-85C8-CE69038BDC75}" type="datetimeFigureOut">
              <a:rPr lang="en-US" smtClean="0"/>
              <a:pPr/>
              <a:t>8/16/2013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723F718-A187-4F61-AA22-8F4DB89EAD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392060-43D5-44C2-85C8-CE69038BDC75}" type="datetimeFigureOut">
              <a:rPr lang="en-US" smtClean="0"/>
              <a:pPr/>
              <a:t>8/16/2013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723F718-A187-4F61-AA22-8F4DB89EADE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4392060-43D5-44C2-85C8-CE69038BDC75}" type="datetimeFigureOut">
              <a:rPr lang="en-US" smtClean="0"/>
              <a:pPr/>
              <a:t>8/16/2013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723F718-A187-4F61-AA22-8F4DB89EADE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4392060-43D5-44C2-85C8-CE69038BDC75}" type="datetimeFigureOut">
              <a:rPr lang="en-US" smtClean="0"/>
              <a:pPr/>
              <a:t>8/16/2013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723F718-A187-4F61-AA22-8F4DB89EADE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4392060-43D5-44C2-85C8-CE69038BDC75}" type="datetimeFigureOut">
              <a:rPr lang="en-US" smtClean="0"/>
              <a:pPr/>
              <a:t>8/16/2013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723F718-A187-4F61-AA22-8F4DB89EAD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4392060-43D5-44C2-85C8-CE69038BDC75}" type="datetimeFigureOut">
              <a:rPr lang="en-US" smtClean="0"/>
              <a:pPr/>
              <a:t>8/16/2013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723F718-A187-4F61-AA22-8F4DB89EADE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4392060-43D5-44C2-85C8-CE69038BDC75}" type="datetimeFigureOut">
              <a:rPr lang="en-US" smtClean="0"/>
              <a:pPr/>
              <a:t>8/16/2013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723F718-A187-4F61-AA22-8F4DB89EAD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4392060-43D5-44C2-85C8-CE69038BDC75}" type="datetimeFigureOut">
              <a:rPr lang="en-US" smtClean="0"/>
              <a:pPr/>
              <a:t>8/16/2013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723F718-A187-4F61-AA22-8F4DB89EAD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4392060-43D5-44C2-85C8-CE69038BDC75}" type="datetimeFigureOut">
              <a:rPr lang="en-US" smtClean="0"/>
              <a:pPr/>
              <a:t>8/16/2013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723F718-A187-4F61-AA22-8F4DB89EADE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4392060-43D5-44C2-85C8-CE69038BDC75}" type="datetimeFigureOut">
              <a:rPr lang="en-US" smtClean="0"/>
              <a:pPr/>
              <a:t>8/16/2013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723F718-A187-4F61-AA22-8F4DB89EADE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dirty="0" smtClean="0">
                <a:latin typeface="Californian FB" pitchFamily="18" charset="0"/>
              </a:rPr>
              <a:t>Introduction to Fiction</a:t>
            </a:r>
            <a:endParaRPr lang="en-US" sz="6000" dirty="0">
              <a:latin typeface="Californian FB" pitchFamily="18" charset="0"/>
            </a:endParaRPr>
          </a:p>
        </p:txBody>
      </p:sp>
      <p:sp>
        <p:nvSpPr>
          <p:cNvPr id="3" name="Subtitle 2"/>
          <p:cNvSpPr>
            <a:spLocks noGrp="1"/>
          </p:cNvSpPr>
          <p:nvPr>
            <p:ph type="subTitle" idx="1"/>
          </p:nvPr>
        </p:nvSpPr>
        <p:spPr/>
        <p:txBody>
          <a:bodyPr/>
          <a:lstStyle/>
          <a:p>
            <a:r>
              <a:rPr lang="en-US" dirty="0" smtClean="0">
                <a:latin typeface="Californian FB" pitchFamily="18" charset="0"/>
              </a:rPr>
              <a:t>8</a:t>
            </a:r>
            <a:r>
              <a:rPr lang="en-US" baseline="30000" dirty="0" smtClean="0">
                <a:latin typeface="Californian FB" pitchFamily="18" charset="0"/>
              </a:rPr>
              <a:t>th</a:t>
            </a:r>
            <a:r>
              <a:rPr lang="en-US" dirty="0" smtClean="0">
                <a:latin typeface="Californian FB" pitchFamily="18" charset="0"/>
              </a:rPr>
              <a:t> grade Language Arts</a:t>
            </a:r>
          </a:p>
          <a:p>
            <a:r>
              <a:rPr lang="en-US" dirty="0" smtClean="0">
                <a:latin typeface="Californian FB" pitchFamily="18" charset="0"/>
              </a:rPr>
              <a:t>Pages 17-21</a:t>
            </a:r>
            <a:endParaRPr lang="en-US" dirty="0">
              <a:latin typeface="Californian FB" pitchFamily="18" charset="0"/>
            </a:endParaRPr>
          </a:p>
        </p:txBody>
      </p:sp>
    </p:spTree>
    <p:extLst>
      <p:ext uri="{BB962C8B-B14F-4D97-AF65-F5344CB8AC3E}">
        <p14:creationId xmlns:p14="http://schemas.microsoft.com/office/powerpoint/2010/main" xmlns="" val="1415040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Californian FB" pitchFamily="18" charset="0"/>
              </a:rPr>
              <a:t>The meaning, moral, or message about life that the writer conveys to the reader.  Most themes are not stated in the story but are revealed by one or more of the following:</a:t>
            </a:r>
          </a:p>
          <a:p>
            <a:pPr lvl="1"/>
            <a:r>
              <a:rPr lang="en-US" dirty="0" smtClean="0">
                <a:latin typeface="Californian FB" pitchFamily="18" charset="0"/>
              </a:rPr>
              <a:t>The title of the story</a:t>
            </a:r>
          </a:p>
          <a:p>
            <a:pPr lvl="1"/>
            <a:r>
              <a:rPr lang="en-US" dirty="0" smtClean="0">
                <a:latin typeface="Californian FB" pitchFamily="18" charset="0"/>
              </a:rPr>
              <a:t>Important phrases and statements about ideas like courage and freedom</a:t>
            </a:r>
          </a:p>
          <a:p>
            <a:pPr lvl="1"/>
            <a:r>
              <a:rPr lang="en-US" dirty="0" smtClean="0">
                <a:latin typeface="Californian FB" pitchFamily="18" charset="0"/>
              </a:rPr>
              <a:t>The ways the characters change and the lessons they learn about life</a:t>
            </a:r>
            <a:endParaRPr lang="en-US" dirty="0">
              <a:latin typeface="Californian FB" pitchFamily="18" charset="0"/>
            </a:endParaRPr>
          </a:p>
        </p:txBody>
      </p:sp>
      <p:sp>
        <p:nvSpPr>
          <p:cNvPr id="2" name="Title 1"/>
          <p:cNvSpPr>
            <a:spLocks noGrp="1"/>
          </p:cNvSpPr>
          <p:nvPr>
            <p:ph type="title"/>
          </p:nvPr>
        </p:nvSpPr>
        <p:spPr/>
        <p:txBody>
          <a:bodyPr/>
          <a:lstStyle/>
          <a:p>
            <a:r>
              <a:rPr lang="en-US" dirty="0" smtClean="0">
                <a:latin typeface="Californian FB" pitchFamily="18" charset="0"/>
              </a:rPr>
              <a:t>Theme</a:t>
            </a:r>
            <a:endParaRPr lang="en-US" dirty="0">
              <a:latin typeface="Californian FB" pitchFamily="18" charset="0"/>
            </a:endParaRPr>
          </a:p>
        </p:txBody>
      </p:sp>
    </p:spTree>
    <p:extLst>
      <p:ext uri="{BB962C8B-B14F-4D97-AF65-F5344CB8AC3E}">
        <p14:creationId xmlns:p14="http://schemas.microsoft.com/office/powerpoint/2010/main" xmlns="" val="366859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9600" dirty="0" smtClean="0">
                <a:latin typeface="Californian FB" pitchFamily="18" charset="0"/>
              </a:rPr>
              <a:t>THE END</a:t>
            </a:r>
            <a:endParaRPr lang="en-US" sz="9600" dirty="0">
              <a:latin typeface="Californian FB" pitchFamily="18" charset="0"/>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157424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Californian FB" pitchFamily="18" charset="0"/>
              </a:rPr>
              <a:t>Fiction is writing that comes from a writer’s imagination</a:t>
            </a:r>
          </a:p>
          <a:p>
            <a:pPr marL="0" indent="0">
              <a:buNone/>
            </a:pPr>
            <a:endParaRPr lang="en-US" dirty="0" smtClean="0">
              <a:latin typeface="Californian FB" pitchFamily="18" charset="0"/>
            </a:endParaRPr>
          </a:p>
          <a:p>
            <a:r>
              <a:rPr lang="en-US" dirty="0" smtClean="0">
                <a:latin typeface="Californian FB" pitchFamily="18" charset="0"/>
              </a:rPr>
              <a:t>It can be inspired by actual events or completely made up</a:t>
            </a:r>
          </a:p>
          <a:p>
            <a:pPr marL="457200" lvl="1" indent="0">
              <a:buNone/>
            </a:pPr>
            <a:endParaRPr lang="en-US" dirty="0" smtClean="0">
              <a:latin typeface="Californian FB" pitchFamily="18" charset="0"/>
            </a:endParaRPr>
          </a:p>
        </p:txBody>
      </p:sp>
      <p:sp>
        <p:nvSpPr>
          <p:cNvPr id="2" name="Title 1"/>
          <p:cNvSpPr>
            <a:spLocks noGrp="1"/>
          </p:cNvSpPr>
          <p:nvPr>
            <p:ph type="title"/>
          </p:nvPr>
        </p:nvSpPr>
        <p:spPr/>
        <p:txBody>
          <a:bodyPr/>
          <a:lstStyle/>
          <a:p>
            <a:r>
              <a:rPr lang="en-US" dirty="0" smtClean="0">
                <a:latin typeface="Californian FB" pitchFamily="18" charset="0"/>
              </a:rPr>
              <a:t>Fiction</a:t>
            </a:r>
            <a:endParaRPr lang="en-US" dirty="0">
              <a:latin typeface="Californian FB" pitchFamily="18" charset="0"/>
            </a:endParaRPr>
          </a:p>
        </p:txBody>
      </p:sp>
    </p:spTree>
    <p:extLst>
      <p:ext uri="{BB962C8B-B14F-4D97-AF65-F5344CB8AC3E}">
        <p14:creationId xmlns:p14="http://schemas.microsoft.com/office/powerpoint/2010/main" xmlns="" val="278945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Californian FB" pitchFamily="18" charset="0"/>
              </a:rPr>
              <a:t>Short story</a:t>
            </a:r>
          </a:p>
          <a:p>
            <a:pPr lvl="1"/>
            <a:r>
              <a:rPr lang="en-US" dirty="0" smtClean="0">
                <a:latin typeface="Californian FB" pitchFamily="18" charset="0"/>
              </a:rPr>
              <a:t>Usually revolves around a single idea</a:t>
            </a:r>
          </a:p>
          <a:p>
            <a:pPr lvl="1"/>
            <a:r>
              <a:rPr lang="en-US" dirty="0" smtClean="0">
                <a:latin typeface="Californian FB" pitchFamily="18" charset="0"/>
              </a:rPr>
              <a:t>Is short enough to be read at one sitting</a:t>
            </a:r>
          </a:p>
          <a:p>
            <a:pPr lvl="1"/>
            <a:endParaRPr lang="en-US" dirty="0">
              <a:latin typeface="Californian FB" pitchFamily="18" charset="0"/>
            </a:endParaRPr>
          </a:p>
          <a:p>
            <a:r>
              <a:rPr lang="en-US" dirty="0" smtClean="0">
                <a:latin typeface="Californian FB" pitchFamily="18" charset="0"/>
              </a:rPr>
              <a:t>Novel</a:t>
            </a:r>
          </a:p>
          <a:p>
            <a:pPr lvl="1"/>
            <a:r>
              <a:rPr lang="en-US" dirty="0" smtClean="0">
                <a:latin typeface="Californian FB" pitchFamily="18" charset="0"/>
              </a:rPr>
              <a:t>Involves a more complicated plot</a:t>
            </a:r>
          </a:p>
          <a:p>
            <a:pPr lvl="1"/>
            <a:r>
              <a:rPr lang="en-US" dirty="0" smtClean="0">
                <a:latin typeface="Californian FB" pitchFamily="18" charset="0"/>
              </a:rPr>
              <a:t>A longer work</a:t>
            </a:r>
          </a:p>
          <a:p>
            <a:pPr lvl="1"/>
            <a:endParaRPr lang="en-US" dirty="0" smtClean="0"/>
          </a:p>
          <a:p>
            <a:pPr marL="457200" lvl="1" indent="0">
              <a:buNone/>
            </a:pPr>
            <a:endParaRPr lang="en-US" dirty="0" smtClean="0"/>
          </a:p>
        </p:txBody>
      </p:sp>
      <p:sp>
        <p:nvSpPr>
          <p:cNvPr id="2" name="Title 1"/>
          <p:cNvSpPr>
            <a:spLocks noGrp="1"/>
          </p:cNvSpPr>
          <p:nvPr>
            <p:ph type="title"/>
          </p:nvPr>
        </p:nvSpPr>
        <p:spPr/>
        <p:txBody>
          <a:bodyPr/>
          <a:lstStyle/>
          <a:p>
            <a:r>
              <a:rPr lang="en-US" dirty="0" smtClean="0">
                <a:latin typeface="Californian FB" pitchFamily="18" charset="0"/>
              </a:rPr>
              <a:t>Key Forms of Fiction</a:t>
            </a:r>
            <a:endParaRPr lang="en-US" dirty="0">
              <a:latin typeface="Californian FB" pitchFamily="18" charset="0"/>
            </a:endParaRPr>
          </a:p>
        </p:txBody>
      </p:sp>
    </p:spTree>
    <p:extLst>
      <p:ext uri="{BB962C8B-B14F-4D97-AF65-F5344CB8AC3E}">
        <p14:creationId xmlns:p14="http://schemas.microsoft.com/office/powerpoint/2010/main" xmlns="" val="369622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1" dur="500"/>
                                        <p:tgtEl>
                                          <p:spTgt spid="3">
                                            <p:txEl>
                                              <p:pRg st="4" end="4"/>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4" dur="500"/>
                                        <p:tgtEl>
                                          <p:spTgt spid="3">
                                            <p:txEl>
                                              <p:pRg st="5" end="5"/>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Californian FB" pitchFamily="18" charset="0"/>
              </a:rPr>
              <a:t>Exposition</a:t>
            </a:r>
          </a:p>
          <a:p>
            <a:pPr lvl="1"/>
            <a:r>
              <a:rPr lang="en-US" dirty="0" smtClean="0">
                <a:latin typeface="Californian FB" pitchFamily="18" charset="0"/>
              </a:rPr>
              <a:t>Provides background for the story</a:t>
            </a:r>
          </a:p>
          <a:p>
            <a:pPr lvl="1"/>
            <a:r>
              <a:rPr lang="en-US" dirty="0" smtClean="0">
                <a:latin typeface="Californian FB" pitchFamily="18" charset="0"/>
              </a:rPr>
              <a:t>Characters are introduced</a:t>
            </a:r>
          </a:p>
          <a:p>
            <a:pPr lvl="1"/>
            <a:r>
              <a:rPr lang="en-US" dirty="0" smtClean="0">
                <a:latin typeface="Californian FB" pitchFamily="18" charset="0"/>
              </a:rPr>
              <a:t>Setting is described</a:t>
            </a:r>
          </a:p>
          <a:p>
            <a:r>
              <a:rPr lang="en-US" dirty="0" smtClean="0">
                <a:latin typeface="Californian FB" pitchFamily="18" charset="0"/>
              </a:rPr>
              <a:t>Rising action</a:t>
            </a:r>
          </a:p>
          <a:p>
            <a:pPr lvl="1"/>
            <a:r>
              <a:rPr lang="en-US" dirty="0" smtClean="0">
                <a:latin typeface="Californian FB" pitchFamily="18" charset="0"/>
              </a:rPr>
              <a:t>Occurs after exposition</a:t>
            </a:r>
          </a:p>
          <a:p>
            <a:pPr lvl="1"/>
            <a:r>
              <a:rPr lang="en-US" dirty="0" smtClean="0">
                <a:latin typeface="Californian FB" pitchFamily="18" charset="0"/>
              </a:rPr>
              <a:t>The plot “thickens”</a:t>
            </a:r>
          </a:p>
          <a:p>
            <a:pPr lvl="1"/>
            <a:r>
              <a:rPr lang="en-US" dirty="0" smtClean="0">
                <a:latin typeface="Californian FB" pitchFamily="18" charset="0"/>
              </a:rPr>
              <a:t>Central conflict begins to unfold</a:t>
            </a:r>
          </a:p>
          <a:p>
            <a:pPr lvl="1"/>
            <a:r>
              <a:rPr lang="en-US" dirty="0" smtClean="0">
                <a:latin typeface="Californian FB" pitchFamily="18" charset="0"/>
              </a:rPr>
              <a:t>Complications are introduced</a:t>
            </a:r>
            <a:endParaRPr lang="en-US" dirty="0">
              <a:latin typeface="Californian FB" pitchFamily="18" charset="0"/>
            </a:endParaRPr>
          </a:p>
        </p:txBody>
      </p:sp>
      <p:sp>
        <p:nvSpPr>
          <p:cNvPr id="2" name="Title 1"/>
          <p:cNvSpPr>
            <a:spLocks noGrp="1"/>
          </p:cNvSpPr>
          <p:nvPr>
            <p:ph type="title"/>
          </p:nvPr>
        </p:nvSpPr>
        <p:spPr/>
        <p:txBody>
          <a:bodyPr/>
          <a:lstStyle/>
          <a:p>
            <a:r>
              <a:rPr lang="en-US" dirty="0" smtClean="0">
                <a:latin typeface="Californian FB" pitchFamily="18" charset="0"/>
              </a:rPr>
              <a:t>Plot</a:t>
            </a:r>
            <a:endParaRPr lang="en-US" dirty="0">
              <a:latin typeface="Californian FB" pitchFamily="18" charset="0"/>
            </a:endParaRPr>
          </a:p>
        </p:txBody>
      </p:sp>
    </p:spTree>
    <p:extLst>
      <p:ext uri="{BB962C8B-B14F-4D97-AF65-F5344CB8AC3E}">
        <p14:creationId xmlns:p14="http://schemas.microsoft.com/office/powerpoint/2010/main" xmlns="" val="380596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Californian FB" pitchFamily="18" charset="0"/>
              </a:rPr>
              <a:t>Climax</a:t>
            </a:r>
          </a:p>
          <a:p>
            <a:pPr lvl="1"/>
            <a:r>
              <a:rPr lang="en-US" dirty="0" smtClean="0">
                <a:latin typeface="Californian FB" pitchFamily="18" charset="0"/>
              </a:rPr>
              <a:t>Is the point of greatest interest or suspense</a:t>
            </a:r>
          </a:p>
          <a:p>
            <a:pPr lvl="1"/>
            <a:r>
              <a:rPr lang="en-US" dirty="0" smtClean="0">
                <a:latin typeface="Californian FB" pitchFamily="18" charset="0"/>
              </a:rPr>
              <a:t>The action reaches the peak</a:t>
            </a:r>
          </a:p>
          <a:p>
            <a:pPr lvl="1"/>
            <a:r>
              <a:rPr lang="en-US" dirty="0" smtClean="0">
                <a:latin typeface="Californian FB" pitchFamily="18" charset="0"/>
              </a:rPr>
              <a:t>Outcome of the conflict is decided</a:t>
            </a:r>
          </a:p>
          <a:p>
            <a:pPr lvl="1"/>
            <a:r>
              <a:rPr lang="en-US" dirty="0" smtClean="0">
                <a:latin typeface="Californian FB" pitchFamily="18" charset="0"/>
              </a:rPr>
              <a:t>Usually results in a change in the characters or a solution to the conflict</a:t>
            </a:r>
          </a:p>
          <a:p>
            <a:r>
              <a:rPr lang="en-US" dirty="0" smtClean="0">
                <a:latin typeface="Californian FB" pitchFamily="18" charset="0"/>
              </a:rPr>
              <a:t>Falling action (sometimes called resolution)</a:t>
            </a:r>
          </a:p>
          <a:p>
            <a:pPr lvl="1"/>
            <a:r>
              <a:rPr lang="en-US" dirty="0" smtClean="0">
                <a:latin typeface="Californian FB" pitchFamily="18" charset="0"/>
              </a:rPr>
              <a:t>Occurs after the climax and resolves the conflict</a:t>
            </a:r>
          </a:p>
          <a:p>
            <a:pPr lvl="1"/>
            <a:r>
              <a:rPr lang="en-US" dirty="0" smtClean="0">
                <a:latin typeface="Californian FB" pitchFamily="18" charset="0"/>
              </a:rPr>
              <a:t>The loose ends are tied up and the story comes to a close</a:t>
            </a:r>
            <a:endParaRPr lang="en-US" dirty="0">
              <a:latin typeface="Californian FB" pitchFamily="18" charset="0"/>
            </a:endParaRPr>
          </a:p>
        </p:txBody>
      </p:sp>
      <p:sp>
        <p:nvSpPr>
          <p:cNvPr id="2" name="Title 1"/>
          <p:cNvSpPr>
            <a:spLocks noGrp="1"/>
          </p:cNvSpPr>
          <p:nvPr>
            <p:ph type="title"/>
          </p:nvPr>
        </p:nvSpPr>
        <p:spPr/>
        <p:txBody>
          <a:bodyPr/>
          <a:lstStyle/>
          <a:p>
            <a:r>
              <a:rPr lang="en-US" dirty="0" smtClean="0">
                <a:latin typeface="Californian FB" pitchFamily="18" charset="0"/>
              </a:rPr>
              <a:t>Plot</a:t>
            </a:r>
            <a:endParaRPr lang="en-US" dirty="0">
              <a:latin typeface="Californian FB" pitchFamily="18" charset="0"/>
            </a:endParaRPr>
          </a:p>
        </p:txBody>
      </p:sp>
    </p:spTree>
    <p:extLst>
      <p:ext uri="{BB962C8B-B14F-4D97-AF65-F5344CB8AC3E}">
        <p14:creationId xmlns:p14="http://schemas.microsoft.com/office/powerpoint/2010/main" xmlns="" val="130324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par>
                                <p:cTn id="12" presetID="16" presetClass="entr" presetSubtype="21"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smtClean="0">
                <a:latin typeface="Californian FB" pitchFamily="18" charset="0"/>
              </a:rPr>
              <a:t>Characters are the people, animals or imaginary creatures that take part in the action of the story</a:t>
            </a:r>
          </a:p>
          <a:p>
            <a:endParaRPr lang="en-US" dirty="0">
              <a:latin typeface="Californian FB" pitchFamily="18" charset="0"/>
            </a:endParaRPr>
          </a:p>
        </p:txBody>
      </p:sp>
      <p:sp>
        <p:nvSpPr>
          <p:cNvPr id="2" name="Title 1"/>
          <p:cNvSpPr>
            <a:spLocks noGrp="1"/>
          </p:cNvSpPr>
          <p:nvPr>
            <p:ph type="title"/>
          </p:nvPr>
        </p:nvSpPr>
        <p:spPr/>
        <p:txBody>
          <a:bodyPr/>
          <a:lstStyle/>
          <a:p>
            <a:r>
              <a:rPr lang="en-US" dirty="0" smtClean="0">
                <a:latin typeface="Californian FB" pitchFamily="18" charset="0"/>
              </a:rPr>
              <a:t>Characters</a:t>
            </a:r>
            <a:endParaRPr lang="en-US" dirty="0">
              <a:latin typeface="Californian FB" pitchFamily="18" charset="0"/>
            </a:endParaRPr>
          </a:p>
        </p:txBody>
      </p:sp>
    </p:spTree>
    <p:extLst>
      <p:ext uri="{BB962C8B-B14F-4D97-AF65-F5344CB8AC3E}">
        <p14:creationId xmlns:p14="http://schemas.microsoft.com/office/powerpoint/2010/main" xmlns="" val="40348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Californian FB" pitchFamily="18" charset="0"/>
              </a:rPr>
              <a:t>Main character</a:t>
            </a:r>
          </a:p>
          <a:p>
            <a:pPr lvl="1"/>
            <a:r>
              <a:rPr lang="en-US" dirty="0" smtClean="0">
                <a:latin typeface="Californian FB" pitchFamily="18" charset="0"/>
              </a:rPr>
              <a:t>The most important character, that the story centers around</a:t>
            </a:r>
          </a:p>
          <a:p>
            <a:r>
              <a:rPr lang="en-US" dirty="0" smtClean="0">
                <a:latin typeface="Californian FB" pitchFamily="18" charset="0"/>
              </a:rPr>
              <a:t>Minor character</a:t>
            </a:r>
          </a:p>
          <a:p>
            <a:pPr lvl="1"/>
            <a:r>
              <a:rPr lang="en-US" dirty="0" smtClean="0">
                <a:latin typeface="Californian FB" pitchFamily="18" charset="0"/>
              </a:rPr>
              <a:t>The other less important characters</a:t>
            </a:r>
          </a:p>
          <a:p>
            <a:pPr lvl="1"/>
            <a:r>
              <a:rPr lang="en-US" dirty="0" smtClean="0">
                <a:latin typeface="Californian FB" pitchFamily="18" charset="0"/>
              </a:rPr>
              <a:t>Interact with the main character to move the plot along</a:t>
            </a:r>
          </a:p>
          <a:p>
            <a:pPr marL="457200" lvl="1" indent="0">
              <a:buNone/>
            </a:pPr>
            <a:endParaRPr lang="en-US" dirty="0">
              <a:latin typeface="Californian FB" pitchFamily="18" charset="0"/>
            </a:endParaRPr>
          </a:p>
        </p:txBody>
      </p:sp>
      <p:sp>
        <p:nvSpPr>
          <p:cNvPr id="2" name="Title 1"/>
          <p:cNvSpPr>
            <a:spLocks noGrp="1"/>
          </p:cNvSpPr>
          <p:nvPr>
            <p:ph type="title"/>
          </p:nvPr>
        </p:nvSpPr>
        <p:spPr/>
        <p:txBody>
          <a:bodyPr/>
          <a:lstStyle/>
          <a:p>
            <a:r>
              <a:rPr lang="en-US" dirty="0" smtClean="0">
                <a:latin typeface="Californian FB" pitchFamily="18" charset="0"/>
              </a:rPr>
              <a:t>Characters</a:t>
            </a:r>
            <a:endParaRPr lang="en-US" dirty="0">
              <a:latin typeface="Californian FB" pitchFamily="18" charset="0"/>
            </a:endParaRPr>
          </a:p>
        </p:txBody>
      </p:sp>
    </p:spTree>
    <p:extLst>
      <p:ext uri="{BB962C8B-B14F-4D97-AF65-F5344CB8AC3E}">
        <p14:creationId xmlns:p14="http://schemas.microsoft.com/office/powerpoint/2010/main" xmlns="" val="2076376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Californian FB" pitchFamily="18" charset="0"/>
              </a:rPr>
              <a:t>Motives</a:t>
            </a:r>
          </a:p>
          <a:p>
            <a:pPr lvl="1"/>
            <a:r>
              <a:rPr lang="en-US" dirty="0" smtClean="0">
                <a:latin typeface="Californian FB" pitchFamily="18" charset="0"/>
              </a:rPr>
              <a:t>The character’s emotions, desires, or needs that prompt action</a:t>
            </a:r>
          </a:p>
          <a:p>
            <a:pPr lvl="1"/>
            <a:endParaRPr lang="en-US" dirty="0">
              <a:latin typeface="Californian FB" pitchFamily="18" charset="0"/>
            </a:endParaRPr>
          </a:p>
          <a:p>
            <a:r>
              <a:rPr lang="en-US" dirty="0" smtClean="0">
                <a:latin typeface="Californian FB" pitchFamily="18" charset="0"/>
              </a:rPr>
              <a:t>Traits</a:t>
            </a:r>
          </a:p>
          <a:p>
            <a:pPr lvl="1"/>
            <a:r>
              <a:rPr lang="en-US" dirty="0" smtClean="0">
                <a:latin typeface="Californian FB" pitchFamily="18" charset="0"/>
              </a:rPr>
              <a:t>Are more permanent qualities in a character’s personality, such as gentleness or boldness</a:t>
            </a:r>
          </a:p>
          <a:p>
            <a:pPr marL="457200" lvl="1" indent="0">
              <a:buNone/>
            </a:pPr>
            <a:endParaRPr lang="en-US" dirty="0">
              <a:latin typeface="Californian FB" pitchFamily="18" charset="0"/>
            </a:endParaRPr>
          </a:p>
          <a:p>
            <a:pPr marL="457200" lvl="1" indent="0">
              <a:buNone/>
            </a:pPr>
            <a:endParaRPr lang="en-US" dirty="0" smtClean="0">
              <a:latin typeface="Californian FB" pitchFamily="18" charset="0"/>
            </a:endParaRPr>
          </a:p>
          <a:p>
            <a:pPr lvl="1"/>
            <a:endParaRPr lang="en-US" dirty="0">
              <a:latin typeface="Californian FB" pitchFamily="18" charset="0"/>
            </a:endParaRPr>
          </a:p>
        </p:txBody>
      </p:sp>
      <p:sp>
        <p:nvSpPr>
          <p:cNvPr id="2" name="Title 1"/>
          <p:cNvSpPr>
            <a:spLocks noGrp="1"/>
          </p:cNvSpPr>
          <p:nvPr>
            <p:ph type="title"/>
          </p:nvPr>
        </p:nvSpPr>
        <p:spPr/>
        <p:txBody>
          <a:bodyPr/>
          <a:lstStyle/>
          <a:p>
            <a:r>
              <a:rPr lang="en-US" dirty="0" smtClean="0">
                <a:latin typeface="Californian FB" pitchFamily="18" charset="0"/>
              </a:rPr>
              <a:t>Characters</a:t>
            </a:r>
            <a:endParaRPr lang="en-US" dirty="0">
              <a:latin typeface="Californian FB" pitchFamily="18" charset="0"/>
            </a:endParaRPr>
          </a:p>
        </p:txBody>
      </p:sp>
    </p:spTree>
    <p:extLst>
      <p:ext uri="{BB962C8B-B14F-4D97-AF65-F5344CB8AC3E}">
        <p14:creationId xmlns:p14="http://schemas.microsoft.com/office/powerpoint/2010/main" xmlns="" val="20131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Californian FB" pitchFamily="18" charset="0"/>
              </a:rPr>
              <a:t>The time and place in which the story happens</a:t>
            </a:r>
          </a:p>
          <a:p>
            <a:r>
              <a:rPr lang="en-US" dirty="0" smtClean="0">
                <a:latin typeface="Californian FB" pitchFamily="18" charset="0"/>
              </a:rPr>
              <a:t>May be set in real or imaginary places</a:t>
            </a:r>
          </a:p>
          <a:p>
            <a:r>
              <a:rPr lang="en-US" dirty="0" smtClean="0">
                <a:latin typeface="Californian FB" pitchFamily="18" charset="0"/>
              </a:rPr>
              <a:t>May occur in the past, present or future</a:t>
            </a:r>
          </a:p>
          <a:p>
            <a:r>
              <a:rPr lang="en-US" dirty="0" smtClean="0">
                <a:latin typeface="Californian FB" pitchFamily="18" charset="0"/>
              </a:rPr>
              <a:t>Also includes customs and culture of the place and time</a:t>
            </a:r>
            <a:endParaRPr lang="en-US" dirty="0">
              <a:latin typeface="Californian FB" pitchFamily="18" charset="0"/>
            </a:endParaRPr>
          </a:p>
        </p:txBody>
      </p:sp>
      <p:sp>
        <p:nvSpPr>
          <p:cNvPr id="2" name="Title 1"/>
          <p:cNvSpPr>
            <a:spLocks noGrp="1"/>
          </p:cNvSpPr>
          <p:nvPr>
            <p:ph type="title"/>
          </p:nvPr>
        </p:nvSpPr>
        <p:spPr/>
        <p:txBody>
          <a:bodyPr/>
          <a:lstStyle/>
          <a:p>
            <a:r>
              <a:rPr lang="en-US" dirty="0" smtClean="0">
                <a:latin typeface="Californian FB" pitchFamily="18" charset="0"/>
              </a:rPr>
              <a:t>Setting</a:t>
            </a:r>
            <a:endParaRPr lang="en-US" dirty="0">
              <a:latin typeface="Californian FB" pitchFamily="18" charset="0"/>
            </a:endParaRPr>
          </a:p>
        </p:txBody>
      </p:sp>
    </p:spTree>
    <p:extLst>
      <p:ext uri="{BB962C8B-B14F-4D97-AF65-F5344CB8AC3E}">
        <p14:creationId xmlns:p14="http://schemas.microsoft.com/office/powerpoint/2010/main" xmlns="" val="342443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TotalTime>
  <Words>334</Words>
  <Application>Microsoft Office PowerPoint</Application>
  <PresentationFormat>On-screen Show (4:3)</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Introduction to Fiction</vt:lpstr>
      <vt:lpstr>Fiction</vt:lpstr>
      <vt:lpstr>Key Forms of Fiction</vt:lpstr>
      <vt:lpstr>Plot</vt:lpstr>
      <vt:lpstr>Plot</vt:lpstr>
      <vt:lpstr>Characters</vt:lpstr>
      <vt:lpstr>Characters</vt:lpstr>
      <vt:lpstr>Characters</vt:lpstr>
      <vt:lpstr>Setting</vt:lpstr>
      <vt:lpstr>Theme</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Fiction</dc:title>
  <dc:creator>Dana</dc:creator>
  <cp:lastModifiedBy>profile</cp:lastModifiedBy>
  <cp:revision>6</cp:revision>
  <dcterms:created xsi:type="dcterms:W3CDTF">2013-08-05T23:37:03Z</dcterms:created>
  <dcterms:modified xsi:type="dcterms:W3CDTF">2013-08-16T20:17:49Z</dcterms:modified>
</cp:coreProperties>
</file>